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45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917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2392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4157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755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0740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4828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2451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20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354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5241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6453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418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971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67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783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92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A58F784-A335-4DDC-82A3-EB13254BD2CF}" type="datetimeFigureOut">
              <a:rPr lang="ru-RU" smtClean="0"/>
              <a:t>15.06.2023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19726B6-BB5E-4F64-9676-5F65E962E2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1004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077771-A7E5-4D19-B129-550DD19A26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Распознавание эмоций на фото и видео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1A5D94C-AF2A-4FE2-A943-B5ACBB9208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384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Что было сделано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6" y="1118965"/>
            <a:ext cx="3056070" cy="4359046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317414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Реализована «собственная» архитектура нейронной сети: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 миллион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bg1"/>
                </a:solidFill>
              </a:rPr>
              <a:t>обучаемых параметров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Чередование простейших слоёв</a:t>
            </a:r>
          </a:p>
        </p:txBody>
      </p:sp>
    </p:spTree>
    <p:extLst>
      <p:ext uri="{BB962C8B-B14F-4D97-AF65-F5344CB8AC3E}">
        <p14:creationId xmlns:p14="http://schemas.microsoft.com/office/powerpoint/2010/main" val="8393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9" y="1212184"/>
            <a:ext cx="3269284" cy="417260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317414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Время </a:t>
            </a:r>
            <a:r>
              <a:rPr lang="ru-RU" sz="2800" dirty="0" err="1">
                <a:solidFill>
                  <a:schemeClr val="bg1"/>
                </a:solidFill>
              </a:rPr>
              <a:t>инференса</a:t>
            </a:r>
            <a:r>
              <a:rPr lang="ru-RU" sz="2800" dirty="0">
                <a:solidFill>
                  <a:schemeClr val="bg1"/>
                </a:solidFill>
              </a:rPr>
              <a:t> на </a:t>
            </a:r>
            <a:r>
              <a:rPr lang="en-US" sz="2800" dirty="0">
                <a:solidFill>
                  <a:schemeClr val="bg1"/>
                </a:solidFill>
              </a:rPr>
              <a:t>google </a:t>
            </a:r>
            <a:r>
              <a:rPr lang="en-US" sz="2800" dirty="0" err="1">
                <a:solidFill>
                  <a:schemeClr val="bg1"/>
                </a:solidFill>
              </a:rPr>
              <a:t>colab</a:t>
            </a:r>
            <a:r>
              <a:rPr lang="en-US" sz="2800" dirty="0">
                <a:solidFill>
                  <a:schemeClr val="bg1"/>
                </a:solidFill>
              </a:rPr>
              <a:t> –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0.072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сек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Точность на </a:t>
            </a:r>
            <a:r>
              <a:rPr lang="en-US" sz="2800" dirty="0">
                <a:solidFill>
                  <a:schemeClr val="bg1"/>
                </a:solidFill>
              </a:rPr>
              <a:t>private leaderboard Kaggle –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0.1736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87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Этап 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43" y="1166070"/>
            <a:ext cx="4186244" cy="418126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317414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Тест готовых нейронных сетей, </a:t>
            </a:r>
            <a:r>
              <a:rPr lang="ru-RU" sz="2800" dirty="0" err="1">
                <a:solidFill>
                  <a:schemeClr val="bg1"/>
                </a:solidFill>
              </a:rPr>
              <a:t>обученны</a:t>
            </a:r>
            <a:r>
              <a:rPr lang="en-US" sz="2800" dirty="0">
                <a:solidFill>
                  <a:schemeClr val="bg1"/>
                </a:solidFill>
              </a:rPr>
              <a:t>x </a:t>
            </a:r>
            <a:r>
              <a:rPr lang="ru-RU" sz="2800" dirty="0">
                <a:solidFill>
                  <a:schemeClr val="bg1"/>
                </a:solidFill>
              </a:rPr>
              <a:t>на </a:t>
            </a:r>
            <a:r>
              <a:rPr lang="ru-RU" sz="2800" dirty="0" err="1">
                <a:solidFill>
                  <a:schemeClr val="bg1"/>
                </a:solidFill>
              </a:rPr>
              <a:t>датасете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ImageNet-21k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Выбор наилучшей из них по точности на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private leaderboard</a:t>
            </a:r>
            <a:r>
              <a:rPr lang="en-US" sz="2800" dirty="0">
                <a:solidFill>
                  <a:schemeClr val="bg1"/>
                </a:solidFill>
              </a:rPr>
              <a:t> google </a:t>
            </a:r>
            <a:r>
              <a:rPr lang="en-US" sz="2800" dirty="0" err="1">
                <a:solidFill>
                  <a:schemeClr val="bg1"/>
                </a:solidFill>
              </a:rPr>
              <a:t>colab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09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478172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Что было сделано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56" y="1320449"/>
            <a:ext cx="3056070" cy="395607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1808915"/>
            <a:ext cx="6021388" cy="412210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К каждой сети применялись методы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transfer learning</a:t>
            </a:r>
            <a:r>
              <a:rPr lang="en-US" sz="2800" dirty="0"/>
              <a:t> </a:t>
            </a:r>
            <a:r>
              <a:rPr lang="ru-RU" sz="2800" dirty="0">
                <a:solidFill>
                  <a:schemeClr val="bg1"/>
                </a:solidFill>
              </a:rPr>
              <a:t>и</a:t>
            </a:r>
            <a:r>
              <a:rPr lang="ru-RU" sz="2800" dirty="0"/>
              <a:t>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fine tuning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Измерялось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время </a:t>
            </a:r>
            <a:r>
              <a:rPr lang="ru-RU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инференса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bg1"/>
                </a:solidFill>
              </a:rPr>
              <a:t>каждой сети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Для каждой сети была получена оценка точности на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private leaderboard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google </a:t>
            </a:r>
            <a:r>
              <a:rPr lang="en-US" sz="2800" dirty="0" err="1">
                <a:solidFill>
                  <a:schemeClr val="bg1"/>
                </a:solidFill>
              </a:rPr>
              <a:t>colab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54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508" y="260059"/>
            <a:ext cx="6963052" cy="114300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31" y="1800834"/>
            <a:ext cx="9165737" cy="4390243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57784" y="6459523"/>
            <a:ext cx="6021388" cy="67111"/>
          </a:xfrm>
        </p:spPr>
        <p:txBody>
          <a:bodyPr>
            <a:normAutofit fontScale="25000" lnSpcReduction="20000"/>
          </a:bodyPr>
          <a:lstStyle/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3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BC84F5-E521-4CD6-955F-45F19B3E8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117833"/>
          </a:xfrm>
        </p:spPr>
        <p:txBody>
          <a:bodyPr>
            <a:normAutofit/>
          </a:bodyPr>
          <a:lstStyle/>
          <a:p>
            <a:r>
              <a:rPr lang="ru-RU" sz="4800" dirty="0"/>
              <a:t>Лучшая модель</a:t>
            </a:r>
            <a:r>
              <a:rPr lang="en-US" sz="4800" dirty="0"/>
              <a:t>:</a:t>
            </a:r>
            <a:endParaRPr lang="ru-RU" sz="48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CF822CF-4E22-40EB-A563-0859B93CC1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568740"/>
            <a:ext cx="8535988" cy="4190767"/>
          </a:xfrm>
        </p:spPr>
        <p:txBody>
          <a:bodyPr/>
          <a:lstStyle/>
          <a:p>
            <a:r>
              <a:rPr lang="en-US" dirty="0"/>
              <a:t>    </a:t>
            </a:r>
            <a:r>
              <a:rPr lang="en-US" sz="2800" dirty="0">
                <a:solidFill>
                  <a:schemeClr val="bg1"/>
                </a:solidFill>
              </a:rPr>
              <a:t>transfer learning </a:t>
            </a:r>
            <a:r>
              <a:rPr lang="ru-RU" sz="2800" dirty="0">
                <a:solidFill>
                  <a:schemeClr val="bg1"/>
                </a:solidFill>
              </a:rPr>
              <a:t>сети </a:t>
            </a:r>
            <a:r>
              <a:rPr lang="en-US" sz="2800" dirty="0" err="1">
                <a:solidFill>
                  <a:schemeClr val="bg1"/>
                </a:solidFill>
              </a:rPr>
              <a:t>ConvNeXtXLarge</a:t>
            </a:r>
            <a:endParaRPr lang="ru-RU" sz="2800" dirty="0">
              <a:solidFill>
                <a:schemeClr val="bg1"/>
              </a:solidFill>
            </a:endParaRPr>
          </a:p>
          <a:p>
            <a:r>
              <a:rPr lang="ru-RU" sz="4800" dirty="0">
                <a:solidFill>
                  <a:schemeClr val="tx1"/>
                </a:solidFill>
              </a:rPr>
              <a:t>ТОЧНОСТЬ НА </a:t>
            </a:r>
            <a:r>
              <a:rPr lang="en-US" sz="4800" dirty="0">
                <a:solidFill>
                  <a:schemeClr val="tx1"/>
                </a:solidFill>
              </a:rPr>
              <a:t>KAGGLE:</a:t>
            </a:r>
          </a:p>
          <a:p>
            <a:r>
              <a:rPr lang="en-US" sz="2800" dirty="0">
                <a:solidFill>
                  <a:schemeClr val="bg1"/>
                </a:solidFill>
              </a:rPr>
              <a:t>   0.4508</a:t>
            </a:r>
          </a:p>
          <a:p>
            <a:r>
              <a:rPr lang="ru-RU" sz="4800" dirty="0">
                <a:solidFill>
                  <a:schemeClr val="tx1"/>
                </a:solidFill>
              </a:rPr>
              <a:t>ВРЕМЯ ИНФЕРЕНСА</a:t>
            </a:r>
            <a:r>
              <a:rPr lang="en-US" sz="4800" dirty="0">
                <a:solidFill>
                  <a:schemeClr val="tx1"/>
                </a:solidFill>
              </a:rPr>
              <a:t>:</a:t>
            </a:r>
          </a:p>
          <a:p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 </a:t>
            </a:r>
            <a:r>
              <a:rPr lang="en-US" sz="2800" dirty="0">
                <a:solidFill>
                  <a:schemeClr val="bg1"/>
                </a:solidFill>
              </a:rPr>
              <a:t>0.205 </a:t>
            </a:r>
            <a:r>
              <a:rPr lang="ru-RU" sz="2800" dirty="0">
                <a:solidFill>
                  <a:schemeClr val="bg1"/>
                </a:solidFill>
              </a:rPr>
              <a:t>сек</a:t>
            </a:r>
          </a:p>
        </p:txBody>
      </p:sp>
    </p:spTree>
    <p:extLst>
      <p:ext uri="{BB962C8B-B14F-4D97-AF65-F5344CB8AC3E}">
        <p14:creationId xmlns:p14="http://schemas.microsoft.com/office/powerpoint/2010/main" val="4211034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104863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Эксперимент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" y="1166070"/>
            <a:ext cx="3244355" cy="418126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1247863"/>
            <a:ext cx="6021388" cy="526199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Исключим из обучения папку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«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UNCERTAIN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» </a:t>
            </a:r>
            <a:r>
              <a:rPr lang="ru-RU" sz="2800" dirty="0">
                <a:solidFill>
                  <a:schemeClr val="bg1"/>
                </a:solidFill>
              </a:rPr>
              <a:t>с неопределенными эмоциями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Обучим лучшую модель на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«чистых» </a:t>
            </a:r>
            <a:r>
              <a:rPr lang="ru-RU" sz="2800" dirty="0">
                <a:solidFill>
                  <a:schemeClr val="bg1"/>
                </a:solidFill>
              </a:rPr>
              <a:t>эмоциях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При прогнозе эмоции с вероятностью ниже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«порога» </a:t>
            </a:r>
            <a:r>
              <a:rPr lang="ru-RU" sz="2800" dirty="0">
                <a:solidFill>
                  <a:schemeClr val="bg1"/>
                </a:solidFill>
              </a:rPr>
              <a:t>будем относить к </a:t>
            </a:r>
            <a:r>
              <a:rPr lang="en-US" sz="2800" dirty="0">
                <a:solidFill>
                  <a:schemeClr val="bg1"/>
                </a:solidFill>
              </a:rPr>
              <a:t>uncertain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340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43" y="478172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" y="1272072"/>
            <a:ext cx="3269284" cy="4052831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5524" y="1724084"/>
            <a:ext cx="7038554" cy="3660707"/>
          </a:xfrm>
        </p:spPr>
        <p:txBody>
          <a:bodyPr>
            <a:normAutofit fontScale="40000" lnSpcReduction="20000"/>
          </a:bodyPr>
          <a:lstStyle/>
          <a:p>
            <a:r>
              <a:rPr lang="ru-RU" sz="5900" dirty="0">
                <a:solidFill>
                  <a:schemeClr val="bg1"/>
                </a:solidFill>
              </a:rPr>
              <a:t>При пороге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</a:t>
            </a:r>
            <a:r>
              <a:rPr lang="ru-RU" sz="5900" dirty="0">
                <a:solidFill>
                  <a:schemeClr val="bg1"/>
                </a:solidFill>
              </a:rPr>
              <a:t> результат на </a:t>
            </a:r>
            <a:r>
              <a:rPr lang="ru-RU" sz="5900" dirty="0" err="1">
                <a:solidFill>
                  <a:schemeClr val="bg1"/>
                </a:solidFill>
              </a:rPr>
              <a:t>kaggle</a:t>
            </a:r>
            <a:r>
              <a:rPr lang="ru-RU" sz="5900" dirty="0">
                <a:solidFill>
                  <a:schemeClr val="bg1"/>
                </a:solidFill>
              </a:rPr>
              <a:t>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0.3316</a:t>
            </a:r>
          </a:p>
          <a:p>
            <a:endParaRPr lang="ru-RU" sz="5900" dirty="0">
              <a:solidFill>
                <a:schemeClr val="bg1"/>
              </a:solidFill>
            </a:endParaRPr>
          </a:p>
          <a:p>
            <a:r>
              <a:rPr lang="ru-RU" sz="5900" dirty="0">
                <a:solidFill>
                  <a:schemeClr val="bg1"/>
                </a:solidFill>
              </a:rPr>
              <a:t>При пороге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0.3</a:t>
            </a:r>
            <a:r>
              <a:rPr lang="ru-RU" sz="5900" dirty="0">
                <a:solidFill>
                  <a:schemeClr val="bg1"/>
                </a:solidFill>
              </a:rPr>
              <a:t> результат на </a:t>
            </a:r>
            <a:r>
              <a:rPr lang="ru-RU" sz="5900" dirty="0" err="1">
                <a:solidFill>
                  <a:schemeClr val="bg1"/>
                </a:solidFill>
              </a:rPr>
              <a:t>kaggle</a:t>
            </a:r>
            <a:r>
              <a:rPr lang="ru-RU" sz="5900" dirty="0">
                <a:solidFill>
                  <a:schemeClr val="bg1"/>
                </a:solidFill>
              </a:rPr>
              <a:t>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0.4196</a:t>
            </a:r>
          </a:p>
          <a:p>
            <a:endParaRPr lang="ru-RU" sz="5900" dirty="0">
              <a:solidFill>
                <a:schemeClr val="bg1"/>
              </a:solidFill>
            </a:endParaRPr>
          </a:p>
          <a:p>
            <a:r>
              <a:rPr lang="ru-RU" sz="5900" dirty="0">
                <a:solidFill>
                  <a:schemeClr val="bg1"/>
                </a:solidFill>
              </a:rPr>
              <a:t>При пороге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0.2 </a:t>
            </a:r>
            <a:r>
              <a:rPr lang="ru-RU" sz="5900" dirty="0">
                <a:solidFill>
                  <a:schemeClr val="bg1"/>
                </a:solidFill>
              </a:rPr>
              <a:t>результат на </a:t>
            </a:r>
            <a:r>
              <a:rPr lang="ru-RU" sz="5900" dirty="0" err="1">
                <a:solidFill>
                  <a:schemeClr val="bg1"/>
                </a:solidFill>
              </a:rPr>
              <a:t>kaggle</a:t>
            </a:r>
            <a:r>
              <a:rPr lang="ru-RU" sz="5900" dirty="0">
                <a:solidFill>
                  <a:schemeClr val="bg1"/>
                </a:solidFill>
              </a:rPr>
              <a:t>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0.428</a:t>
            </a:r>
          </a:p>
          <a:p>
            <a:endParaRPr lang="ru-RU" sz="5900" dirty="0">
              <a:solidFill>
                <a:schemeClr val="bg1"/>
              </a:solidFill>
            </a:endParaRPr>
          </a:p>
          <a:p>
            <a:r>
              <a:rPr lang="ru-RU" sz="5900" dirty="0">
                <a:solidFill>
                  <a:schemeClr val="bg1"/>
                </a:solidFill>
              </a:rPr>
              <a:t>При пороге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0.15</a:t>
            </a:r>
            <a:r>
              <a:rPr lang="ru-RU" sz="5900" dirty="0">
                <a:solidFill>
                  <a:schemeClr val="bg1"/>
                </a:solidFill>
              </a:rPr>
              <a:t> результат на </a:t>
            </a:r>
            <a:r>
              <a:rPr lang="ru-RU" sz="5900" dirty="0" err="1">
                <a:solidFill>
                  <a:schemeClr val="bg1"/>
                </a:solidFill>
              </a:rPr>
              <a:t>kaggle</a:t>
            </a:r>
            <a:r>
              <a:rPr lang="ru-RU" sz="5900" dirty="0">
                <a:solidFill>
                  <a:schemeClr val="bg1"/>
                </a:solidFill>
              </a:rPr>
              <a:t> </a:t>
            </a:r>
            <a:r>
              <a:rPr lang="ru-RU" sz="59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0.4272</a:t>
            </a:r>
          </a:p>
          <a:p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539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474" y="503338"/>
            <a:ext cx="6963052" cy="1143000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39" y="1984717"/>
            <a:ext cx="4970454" cy="279588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76723" y="5067098"/>
            <a:ext cx="7038554" cy="1287564"/>
          </a:xfrm>
        </p:spPr>
        <p:txBody>
          <a:bodyPr>
            <a:norm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Эксперимент неудачный – метрика стала чуть хуже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979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104863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Эксперимент 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9" y="1166070"/>
            <a:ext cx="2779311" cy="4181265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1247863"/>
            <a:ext cx="6021388" cy="5261994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err="1">
                <a:solidFill>
                  <a:schemeClr val="bg1"/>
                </a:solidFill>
              </a:rPr>
              <a:t>Датасет</a:t>
            </a:r>
            <a:r>
              <a:rPr lang="ru-RU" sz="2800" dirty="0">
                <a:solidFill>
                  <a:schemeClr val="bg1"/>
                </a:solidFill>
              </a:rPr>
              <a:t> сильно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«зашумлён» </a:t>
            </a:r>
            <a:r>
              <a:rPr lang="ru-RU" sz="2800" dirty="0">
                <a:solidFill>
                  <a:schemeClr val="bg1"/>
                </a:solidFill>
              </a:rPr>
              <a:t>– много эмоций размечены неправильно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Отсортируем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часть</a:t>
            </a:r>
            <a:r>
              <a:rPr lang="ru-RU" sz="2800" dirty="0">
                <a:solidFill>
                  <a:schemeClr val="bg1"/>
                </a:solidFill>
              </a:rPr>
              <a:t> </a:t>
            </a:r>
            <a:r>
              <a:rPr lang="ru-RU" sz="2800" dirty="0" err="1">
                <a:solidFill>
                  <a:schemeClr val="bg1"/>
                </a:solidFill>
              </a:rPr>
              <a:t>датасета</a:t>
            </a:r>
            <a:r>
              <a:rPr lang="ru-RU" sz="2800" dirty="0">
                <a:solidFill>
                  <a:schemeClr val="bg1"/>
                </a:solidFill>
              </a:rPr>
              <a:t> (около 1/5) правильно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Проверим, улучшится ли точность</a:t>
            </a:r>
          </a:p>
        </p:txBody>
      </p:sp>
    </p:spTree>
    <p:extLst>
      <p:ext uri="{BB962C8B-B14F-4D97-AF65-F5344CB8AC3E}">
        <p14:creationId xmlns:p14="http://schemas.microsoft.com/office/powerpoint/2010/main" val="3433270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E92E4FD-6AE4-4D2D-9983-6EC4C8C13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914400"/>
            <a:ext cx="6019800" cy="1143000"/>
          </a:xfrm>
        </p:spPr>
        <p:txBody>
          <a:bodyPr>
            <a:normAutofit/>
          </a:bodyPr>
          <a:lstStyle/>
          <a:p>
            <a:r>
              <a:rPr lang="ru-RU" sz="4800" dirty="0"/>
              <a:t>Немного о себе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65A8C6-05C1-452A-8EAB-556C206D3D5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34" r="52160"/>
          <a:stretch/>
        </p:blipFill>
        <p:spPr>
          <a:xfrm>
            <a:off x="456009" y="1485900"/>
            <a:ext cx="3687812" cy="3330431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ED23F773-FA76-4CC4-B857-8C708E4EF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Архипов Михаил</a:t>
            </a:r>
          </a:p>
          <a:p>
            <a:r>
              <a:rPr lang="ru-RU" sz="3200" dirty="0">
                <a:solidFill>
                  <a:schemeClr val="bg1"/>
                </a:solidFill>
              </a:rPr>
              <a:t>39 лет</a:t>
            </a:r>
          </a:p>
          <a:p>
            <a:r>
              <a:rPr lang="ru-RU" sz="3200" dirty="0" err="1">
                <a:solidFill>
                  <a:schemeClr val="bg1"/>
                </a:solidFill>
              </a:rPr>
              <a:t>ИПэшник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49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43" y="478172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01" y="1374588"/>
            <a:ext cx="3269284" cy="3847799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5524" y="1724084"/>
            <a:ext cx="7038554" cy="3660707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На тестовом </a:t>
            </a:r>
            <a:r>
              <a:rPr lang="ru-RU" sz="2800" dirty="0" err="1">
                <a:solidFill>
                  <a:schemeClr val="bg1"/>
                </a:solidFill>
              </a:rPr>
              <a:t>датасете</a:t>
            </a:r>
            <a:r>
              <a:rPr lang="ru-RU" sz="2800" dirty="0">
                <a:solidFill>
                  <a:schemeClr val="bg1"/>
                </a:solidFill>
              </a:rPr>
              <a:t> точность улучшилась –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0.48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На </a:t>
            </a:r>
            <a:r>
              <a:rPr lang="en-US" sz="2800" dirty="0">
                <a:solidFill>
                  <a:schemeClr val="bg1"/>
                </a:solidFill>
              </a:rPr>
              <a:t>Kaggle </a:t>
            </a:r>
            <a:r>
              <a:rPr lang="ru-RU" sz="2800" dirty="0">
                <a:solidFill>
                  <a:schemeClr val="bg1"/>
                </a:solidFill>
              </a:rPr>
              <a:t>точность снизилась –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0.406</a:t>
            </a: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264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08" y="780175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20" y="1149292"/>
            <a:ext cx="2942673" cy="4555222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3608" y="2141436"/>
            <a:ext cx="7038554" cy="3336576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500" dirty="0">
                <a:solidFill>
                  <a:schemeClr val="bg1"/>
                </a:solidFill>
              </a:rPr>
              <a:t>Можно улучшить качество предсказаний модели 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в реальности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500" dirty="0">
                <a:solidFill>
                  <a:schemeClr val="bg1"/>
                </a:solidFill>
              </a:rPr>
              <a:t>Ухудшение оценки на </a:t>
            </a:r>
            <a:r>
              <a:rPr lang="en-US" sz="4500" dirty="0">
                <a:solidFill>
                  <a:schemeClr val="bg1"/>
                </a:solidFill>
              </a:rPr>
              <a:t>private leaderboard </a:t>
            </a:r>
            <a:r>
              <a:rPr lang="ru-RU" sz="4500" dirty="0">
                <a:solidFill>
                  <a:schemeClr val="bg1"/>
                </a:solidFill>
              </a:rPr>
              <a:t>происходит из-за того, что на </a:t>
            </a:r>
            <a:r>
              <a:rPr lang="en-US" sz="4500" dirty="0">
                <a:solidFill>
                  <a:schemeClr val="bg1"/>
                </a:solidFill>
              </a:rPr>
              <a:t>Kaggle </a:t>
            </a:r>
            <a:r>
              <a:rPr lang="ru-RU" sz="4500" dirty="0">
                <a:solidFill>
                  <a:schemeClr val="bg1"/>
                </a:solidFill>
              </a:rPr>
              <a:t>данные так же 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«зашумлены», </a:t>
            </a:r>
            <a:r>
              <a:rPr lang="ru-RU" sz="4500" dirty="0">
                <a:solidFill>
                  <a:schemeClr val="bg1"/>
                </a:solidFill>
              </a:rPr>
              <a:t>как и в исходных данных</a:t>
            </a:r>
            <a:endParaRPr lang="ru-RU" sz="4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449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73885"/>
            <a:ext cx="6963052" cy="1143000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Дополнительная задача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4" y="727551"/>
            <a:ext cx="5197849" cy="4700127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3715" y="2206305"/>
            <a:ext cx="6021388" cy="3649211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Создать модель определения эмоций на основе их разложения на 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valence-arousal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координаты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Проверить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работоспособность</a:t>
            </a:r>
            <a:r>
              <a:rPr lang="ru-RU" sz="2800" dirty="0">
                <a:solidFill>
                  <a:schemeClr val="bg1"/>
                </a:solidFill>
              </a:rPr>
              <a:t> данной модели</a:t>
            </a:r>
          </a:p>
        </p:txBody>
      </p:sp>
    </p:spTree>
    <p:extLst>
      <p:ext uri="{BB962C8B-B14F-4D97-AF65-F5344CB8AC3E}">
        <p14:creationId xmlns:p14="http://schemas.microsoft.com/office/powerpoint/2010/main" val="811181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478172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Что было сделано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81" y="1123158"/>
            <a:ext cx="4370479" cy="4455521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1808915"/>
            <a:ext cx="6021388" cy="4122102"/>
          </a:xfrm>
        </p:spPr>
        <p:txBody>
          <a:bodyPr>
            <a:normAutofit fontScale="925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На базе лучшей модели, выбранной выше, определялась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вероятность </a:t>
            </a:r>
            <a:r>
              <a:rPr lang="ru-RU" sz="2800" dirty="0">
                <a:solidFill>
                  <a:schemeClr val="bg1"/>
                </a:solidFill>
              </a:rPr>
              <a:t>каждой эмоции</a:t>
            </a:r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Рандомно</a:t>
            </a:r>
            <a:r>
              <a:rPr lang="ru-RU" sz="2800" dirty="0"/>
              <a:t> </a:t>
            </a:r>
            <a:r>
              <a:rPr lang="ru-RU" sz="2800" dirty="0">
                <a:solidFill>
                  <a:schemeClr val="bg1"/>
                </a:solidFill>
              </a:rPr>
              <a:t>генерировались </a:t>
            </a:r>
            <a:r>
              <a:rPr lang="en-US" sz="2800" dirty="0">
                <a:solidFill>
                  <a:schemeClr val="bg1"/>
                </a:solidFill>
              </a:rPr>
              <a:t>valence-arousal </a:t>
            </a:r>
            <a:r>
              <a:rPr lang="ru-RU" sz="2800" dirty="0">
                <a:solidFill>
                  <a:schemeClr val="bg1"/>
                </a:solidFill>
              </a:rPr>
              <a:t>координаты в окрестностях этой вероятности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Была получена оценка точности модели на </a:t>
            </a:r>
            <a:r>
              <a:rPr lang="en-US" sz="2800" dirty="0" err="1">
                <a:solidFill>
                  <a:schemeClr val="bg1"/>
                </a:solidFill>
              </a:rPr>
              <a:t>kaggle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12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8743" y="478172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Результат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12" y="1374588"/>
            <a:ext cx="2901262" cy="3847799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75524" y="1724084"/>
            <a:ext cx="7038554" cy="3660707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Модель работоспособна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Оценка на </a:t>
            </a:r>
            <a:r>
              <a:rPr lang="en-US" sz="2800" dirty="0" err="1">
                <a:solidFill>
                  <a:schemeClr val="bg1"/>
                </a:solidFill>
              </a:rPr>
              <a:t>kaggle</a:t>
            </a:r>
            <a:r>
              <a:rPr lang="ru-RU" sz="2800" dirty="0">
                <a:solidFill>
                  <a:schemeClr val="bg1"/>
                </a:solidFill>
              </a:rPr>
              <a:t>–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0.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196</a:t>
            </a:r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10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08" y="780175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9" y="1149292"/>
            <a:ext cx="2903954" cy="4555222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3608" y="2141436"/>
            <a:ext cx="7038554" cy="3336576"/>
          </a:xfrm>
        </p:spPr>
        <p:txBody>
          <a:bodyPr>
            <a:normAutofit fontScale="47500" lnSpcReduction="20000"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500" dirty="0">
                <a:solidFill>
                  <a:schemeClr val="bg1"/>
                </a:solidFill>
              </a:rPr>
              <a:t>Так как мы не имеем 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реального</a:t>
            </a:r>
            <a:r>
              <a:rPr lang="ru-RU" sz="4500" dirty="0">
                <a:solidFill>
                  <a:schemeClr val="bg1"/>
                </a:solidFill>
              </a:rPr>
              <a:t> размеченного на </a:t>
            </a:r>
            <a:r>
              <a:rPr lang="en-US" sz="4500" dirty="0">
                <a:solidFill>
                  <a:schemeClr val="bg1"/>
                </a:solidFill>
              </a:rPr>
              <a:t>valence-arousal </a:t>
            </a:r>
            <a:r>
              <a:rPr lang="ru-RU" sz="4500" dirty="0">
                <a:solidFill>
                  <a:schemeClr val="bg1"/>
                </a:solidFill>
              </a:rPr>
              <a:t>координаты </a:t>
            </a:r>
            <a:r>
              <a:rPr lang="ru-RU" sz="4500" dirty="0" err="1">
                <a:solidFill>
                  <a:schemeClr val="bg1"/>
                </a:solidFill>
              </a:rPr>
              <a:t>датасета</a:t>
            </a:r>
            <a:r>
              <a:rPr lang="ru-RU" sz="4500" dirty="0">
                <a:solidFill>
                  <a:schemeClr val="bg1"/>
                </a:solidFill>
              </a:rPr>
              <a:t> – приходится 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генерировать </a:t>
            </a:r>
            <a:r>
              <a:rPr lang="ru-RU" sz="45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рандомные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данные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500" dirty="0">
                <a:solidFill>
                  <a:schemeClr val="bg1"/>
                </a:solidFill>
              </a:rPr>
              <a:t>Так как генерация происходит на базе модели с точностью 0.45, то естественно точность 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«дочерней» </a:t>
            </a:r>
            <a:r>
              <a:rPr lang="ru-RU" sz="4500" dirty="0">
                <a:solidFill>
                  <a:schemeClr val="bg1"/>
                </a:solidFill>
              </a:rPr>
              <a:t>модели будет ещё </a:t>
            </a: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ниже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45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Результат хороший </a:t>
            </a:r>
            <a:r>
              <a:rPr lang="ru-RU" sz="4500" dirty="0">
                <a:solidFill>
                  <a:schemeClr val="bg1"/>
                </a:solidFill>
              </a:rPr>
              <a:t>– ведь в этом случае нам нужна была не точность, а рабочая модель</a:t>
            </a:r>
            <a:endParaRPr lang="ru-RU" sz="45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endParaRPr lang="ru-RU" sz="2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06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08" y="780175"/>
            <a:ext cx="6963052" cy="1143000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Использование полученных моделей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9" y="947957"/>
            <a:ext cx="3487366" cy="4247342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3608" y="2141436"/>
            <a:ext cx="7038554" cy="333657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Был создан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класс</a:t>
            </a:r>
            <a:r>
              <a:rPr lang="ru-RU" sz="2800" dirty="0">
                <a:solidFill>
                  <a:schemeClr val="bg1"/>
                </a:solidFill>
              </a:rPr>
              <a:t> для использования полученных моделей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Были написаны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скрипты</a:t>
            </a:r>
            <a:r>
              <a:rPr lang="ru-RU" sz="2800" dirty="0">
                <a:solidFill>
                  <a:schemeClr val="bg1"/>
                </a:solidFill>
              </a:rPr>
              <a:t> для определения эмоций на фото, видео и в </a:t>
            </a:r>
            <a:r>
              <a:rPr lang="en-US" sz="2800" dirty="0">
                <a:solidFill>
                  <a:schemeClr val="bg1"/>
                </a:solidFill>
              </a:rPr>
              <a:t>real-time </a:t>
            </a:r>
            <a:r>
              <a:rPr lang="ru-RU" sz="2800" dirty="0">
                <a:solidFill>
                  <a:schemeClr val="bg1"/>
                </a:solidFill>
              </a:rPr>
              <a:t>режиме с </a:t>
            </a:r>
            <a:r>
              <a:rPr lang="en-US" sz="2800" dirty="0">
                <a:solidFill>
                  <a:schemeClr val="bg1"/>
                </a:solidFill>
              </a:rPr>
              <a:t>web-</a:t>
            </a:r>
            <a:r>
              <a:rPr lang="ru-RU" sz="2800" dirty="0">
                <a:solidFill>
                  <a:schemeClr val="bg1"/>
                </a:solidFill>
              </a:rPr>
              <a:t>камеры</a:t>
            </a:r>
          </a:p>
        </p:txBody>
      </p:sp>
    </p:spTree>
    <p:extLst>
      <p:ext uri="{BB962C8B-B14F-4D97-AF65-F5344CB8AC3E}">
        <p14:creationId xmlns:p14="http://schemas.microsoft.com/office/powerpoint/2010/main" val="536973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BEA2A-F759-4661-8719-CD5CB08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656166"/>
            <a:ext cx="8534400" cy="1507067"/>
          </a:xfrm>
        </p:spPr>
        <p:txBody>
          <a:bodyPr/>
          <a:lstStyle/>
          <a:p>
            <a:pPr algn="ctr"/>
            <a:r>
              <a:rPr lang="ru-RU" dirty="0"/>
              <a:t>Результат работы для фото</a:t>
            </a:r>
          </a:p>
        </p:txBody>
      </p:sp>
      <p:pic>
        <p:nvPicPr>
          <p:cNvPr id="2050" name="Picture 2" descr="Девочка_злость.png">
            <a:extLst>
              <a:ext uri="{FF2B5EF4-FFF2-40B4-BE49-F238E27FC236}">
                <a16:creationId xmlns:a16="http://schemas.microsoft.com/office/drawing/2014/main" id="{63104774-D2F0-4B07-9FDD-DCFD9DF4A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37" y="2457450"/>
            <a:ext cx="35147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60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BEA2A-F759-4661-8719-CD5CB08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656166"/>
            <a:ext cx="8534400" cy="1507067"/>
          </a:xfrm>
        </p:spPr>
        <p:txBody>
          <a:bodyPr/>
          <a:lstStyle/>
          <a:p>
            <a:pPr algn="ctr"/>
            <a:r>
              <a:rPr lang="ru-RU" dirty="0"/>
              <a:t>Результат работы для видео</a:t>
            </a:r>
          </a:p>
        </p:txBody>
      </p:sp>
      <p:pic>
        <p:nvPicPr>
          <p:cNvPr id="2050" name="Picture 2" descr="Девочка_злость.png">
            <a:extLst>
              <a:ext uri="{FF2B5EF4-FFF2-40B4-BE49-F238E27FC236}">
                <a16:creationId xmlns:a16="http://schemas.microsoft.com/office/drawing/2014/main" id="{63104774-D2F0-4B07-9FDD-DCFD9DF4A1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399" y="2956041"/>
            <a:ext cx="2001786" cy="170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Счастлив.png">
            <a:extLst>
              <a:ext uri="{FF2B5EF4-FFF2-40B4-BE49-F238E27FC236}">
                <a16:creationId xmlns:a16="http://schemas.microsoft.com/office/drawing/2014/main" id="{423FC074-5543-4D96-A996-6FCCD99BD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564" y="2163233"/>
            <a:ext cx="6160872" cy="39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9418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ABEA2A-F759-4661-8719-CD5CB0832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438053"/>
            <a:ext cx="8534400" cy="1507067"/>
          </a:xfrm>
        </p:spPr>
        <p:txBody>
          <a:bodyPr/>
          <a:lstStyle/>
          <a:p>
            <a:pPr algn="ctr"/>
            <a:r>
              <a:rPr lang="ru-RU" dirty="0"/>
              <a:t>Результат работы для </a:t>
            </a:r>
            <a:r>
              <a:rPr lang="en-US" dirty="0"/>
              <a:t>web-</a:t>
            </a:r>
            <a:r>
              <a:rPr lang="ru-RU" dirty="0"/>
              <a:t>камеры</a:t>
            </a:r>
          </a:p>
        </p:txBody>
      </p:sp>
      <p:pic>
        <p:nvPicPr>
          <p:cNvPr id="10244" name="Picture 4" descr="happy_web.png">
            <a:extLst>
              <a:ext uri="{FF2B5EF4-FFF2-40B4-BE49-F238E27FC236}">
                <a16:creationId xmlns:a16="http://schemas.microsoft.com/office/drawing/2014/main" id="{F954B18D-5A58-4D52-B429-931F96C9AD7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582" y="2405063"/>
            <a:ext cx="3962836" cy="361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4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F8878F6-CF0D-46A4-89EF-066F7727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76836"/>
            <a:ext cx="6001814" cy="4169329"/>
          </a:xfrm>
        </p:spPr>
        <p:txBody>
          <a:bodyPr/>
          <a:lstStyle/>
          <a:p>
            <a:r>
              <a:rPr lang="ru-RU" dirty="0"/>
              <a:t>ЗАЧЕМ я начал обучение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ru-RU" dirty="0"/>
              <a:t>Чему я научился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06B78F0-CC70-401D-9FE4-54AB6E1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4009938"/>
            <a:ext cx="6001814" cy="1548235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tx1"/>
                </a:solidFill>
              </a:rPr>
              <a:t>КАКОВА МОЯ ЦЕЛЬ</a:t>
            </a:r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ru-RU" sz="3200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3A61979-E290-4696-8B2D-C1C9DC73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89"/>
          <a:stretch/>
        </p:blipFill>
        <p:spPr>
          <a:xfrm>
            <a:off x="6790244" y="1095229"/>
            <a:ext cx="4077533" cy="446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2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608" y="780175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Итоговый вывод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79" y="991831"/>
            <a:ext cx="3487366" cy="4159593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3608" y="2141436"/>
            <a:ext cx="7038554" cy="3336576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Месяцы напряжённой работы видеокарт не прошли даром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Модели великолепно работают в пределах </a:t>
            </a:r>
            <a:r>
              <a:rPr lang="ru-RU" sz="2800">
                <a:solidFill>
                  <a:schemeClr val="bg1"/>
                </a:solidFill>
              </a:rPr>
              <a:t>своей точности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2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DB95112-02CF-4C0B-871B-1743BF2F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776681"/>
            <a:ext cx="6019800" cy="1143000"/>
          </a:xfrm>
        </p:spPr>
        <p:txBody>
          <a:bodyPr>
            <a:normAutofit/>
          </a:bodyPr>
          <a:lstStyle/>
          <a:p>
            <a:r>
              <a:rPr lang="ru-RU" sz="4800" dirty="0"/>
              <a:t>Проектное</a:t>
            </a:r>
            <a:r>
              <a:rPr lang="ru-RU" sz="3600" dirty="0"/>
              <a:t> задание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B32174-0651-4235-A3D0-34244B99F8B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31"/>
          <a:stretch/>
        </p:blipFill>
        <p:spPr>
          <a:xfrm>
            <a:off x="989012" y="1206710"/>
            <a:ext cx="3280974" cy="3619289"/>
          </a:xfrm>
        </p:spPr>
      </p:pic>
      <p:sp>
        <p:nvSpPr>
          <p:cNvPr id="6" name="Текст 5">
            <a:extLst>
              <a:ext uri="{FF2B5EF4-FFF2-40B4-BE49-F238E27FC236}">
                <a16:creationId xmlns:a16="http://schemas.microsoft.com/office/drawing/2014/main" id="{BFA9C34B-C362-4081-AD55-D268CDF3C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1224" y="2265338"/>
            <a:ext cx="6021388" cy="2672982"/>
          </a:xfrm>
          <a:noFill/>
        </p:spPr>
        <p:txBody>
          <a:bodyPr>
            <a:normAutofit lnSpcReduction="10000"/>
          </a:bodyPr>
          <a:lstStyle/>
          <a:p>
            <a:r>
              <a:rPr lang="ru-RU" sz="2800" dirty="0">
                <a:solidFill>
                  <a:schemeClr val="bg1"/>
                </a:solidFill>
              </a:rPr>
              <a:t>Научить модель распознавать эмоции: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На фото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ru-RU" sz="2800" dirty="0">
                <a:solidFill>
                  <a:schemeClr val="bg1"/>
                </a:solidFill>
              </a:rPr>
              <a:t>На видео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</a:rPr>
              <a:t>Real-time </a:t>
            </a:r>
            <a:r>
              <a:rPr lang="ru-RU" sz="2800" dirty="0">
                <a:solidFill>
                  <a:schemeClr val="bg1"/>
                </a:solidFill>
              </a:rPr>
              <a:t>с </a:t>
            </a:r>
            <a:r>
              <a:rPr lang="en-US" sz="2800" dirty="0">
                <a:solidFill>
                  <a:schemeClr val="bg1"/>
                </a:solidFill>
              </a:rPr>
              <a:t>web-</a:t>
            </a:r>
            <a:r>
              <a:rPr lang="ru-RU" sz="2800" dirty="0">
                <a:solidFill>
                  <a:schemeClr val="bg1"/>
                </a:solidFill>
              </a:rPr>
              <a:t>камеры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739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019800" cy="1143000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Исходные данные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75" y="855677"/>
            <a:ext cx="3034069" cy="4572000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2048933"/>
          </a:xfrm>
        </p:spPr>
        <p:txBody>
          <a:bodyPr>
            <a:normAutofit/>
          </a:bodyPr>
          <a:lstStyle/>
          <a:p>
            <a:r>
              <a:rPr lang="ru-RU" sz="2800" dirty="0" err="1"/>
              <a:t>Датасет</a:t>
            </a:r>
            <a:r>
              <a:rPr lang="ru-RU" sz="2800" dirty="0"/>
              <a:t> из 50 тысяч фото, разбитый на 8 основных эмоций</a:t>
            </a:r>
          </a:p>
        </p:txBody>
      </p:sp>
    </p:spTree>
    <p:extLst>
      <p:ext uri="{BB962C8B-B14F-4D97-AF65-F5344CB8AC3E}">
        <p14:creationId xmlns:p14="http://schemas.microsoft.com/office/powerpoint/2010/main" val="2381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963052" cy="1143000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Критерий оценки №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78"/>
          <a:stretch/>
        </p:blipFill>
        <p:spPr>
          <a:xfrm>
            <a:off x="616039" y="1118965"/>
            <a:ext cx="3522105" cy="4359046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2048933"/>
          </a:xfrm>
        </p:spPr>
        <p:txBody>
          <a:bodyPr>
            <a:normAutofit/>
          </a:bodyPr>
          <a:lstStyle/>
          <a:p>
            <a:r>
              <a:rPr lang="ru-RU" sz="2800" dirty="0"/>
              <a:t>Скорость предсказания эмоции в </a:t>
            </a:r>
            <a:r>
              <a:rPr lang="en-US" sz="2800" dirty="0"/>
              <a:t>google </a:t>
            </a:r>
            <a:r>
              <a:rPr lang="en-US" sz="2800" dirty="0" err="1"/>
              <a:t>colab</a:t>
            </a:r>
            <a:r>
              <a:rPr lang="en-US" sz="2800" dirty="0"/>
              <a:t> –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не более 0.33 сек</a:t>
            </a:r>
            <a:r>
              <a:rPr lang="ru-RU" sz="2800" dirty="0"/>
              <a:t> (3 кадра в секунду)</a:t>
            </a:r>
          </a:p>
        </p:txBody>
      </p:sp>
    </p:spTree>
    <p:extLst>
      <p:ext uri="{BB962C8B-B14F-4D97-AF65-F5344CB8AC3E}">
        <p14:creationId xmlns:p14="http://schemas.microsoft.com/office/powerpoint/2010/main" val="358245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963052" cy="1143000"/>
          </a:xfrm>
        </p:spPr>
        <p:txBody>
          <a:bodyPr>
            <a:normAutofit fontScale="90000"/>
          </a:bodyPr>
          <a:lstStyle/>
          <a:p>
            <a:r>
              <a:rPr lang="ru-RU" sz="4800" dirty="0"/>
              <a:t>Критерий оценки № 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55" y="1118965"/>
            <a:ext cx="3308673" cy="4359046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2048933"/>
          </a:xfrm>
        </p:spPr>
        <p:txBody>
          <a:bodyPr>
            <a:normAutofit/>
          </a:bodyPr>
          <a:lstStyle/>
          <a:p>
            <a:r>
              <a:rPr lang="ru-RU" sz="2800" dirty="0"/>
              <a:t>Оценка точности модели на </a:t>
            </a:r>
            <a:r>
              <a:rPr lang="en-US" sz="2800" dirty="0"/>
              <a:t>private leaderboard </a:t>
            </a:r>
            <a:r>
              <a:rPr lang="ru-RU" sz="2800" dirty="0"/>
              <a:t>в </a:t>
            </a:r>
            <a:r>
              <a:rPr lang="en-US" sz="2800" dirty="0"/>
              <a:t>Kaggle – </a:t>
            </a:r>
            <a:r>
              <a:rPr lang="ru-RU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более 0.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055873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1B5AFE-BE12-4CD9-B36C-2C6F723B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271" y="1358239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ru-RU" sz="7200" dirty="0"/>
              <a:t>Реализация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46219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807C50-B5C4-4AB4-A145-5BE6B50F5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855677"/>
            <a:ext cx="6963052" cy="1143000"/>
          </a:xfrm>
        </p:spPr>
        <p:txBody>
          <a:bodyPr>
            <a:normAutofit/>
          </a:bodyPr>
          <a:lstStyle/>
          <a:p>
            <a:r>
              <a:rPr lang="ru-RU" sz="4800" dirty="0"/>
              <a:t>Этап 1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98B6BB2-CE4F-49FE-9246-ED352C34B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49" y="1118965"/>
            <a:ext cx="3269284" cy="4359046"/>
          </a:xfrm>
          <a:prstGeom prst="rect">
            <a:avLst/>
          </a:prstGeom>
        </p:spPr>
      </p:pic>
      <p:sp>
        <p:nvSpPr>
          <p:cNvPr id="4" name="Текст 3">
            <a:extLst>
              <a:ext uri="{FF2B5EF4-FFF2-40B4-BE49-F238E27FC236}">
                <a16:creationId xmlns:a16="http://schemas.microsoft.com/office/drawing/2014/main" id="{06B0BB25-FEA8-4097-955A-FEBEAD792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812" y="2404533"/>
            <a:ext cx="6021388" cy="2048933"/>
          </a:xfrm>
        </p:spPr>
        <p:txBody>
          <a:bodyPr>
            <a:normAutofit/>
          </a:bodyPr>
          <a:lstStyle/>
          <a:p>
            <a:r>
              <a:rPr lang="ru-RU" sz="2800" dirty="0"/>
              <a:t>Создание и обучение базовой модели </a:t>
            </a:r>
            <a:r>
              <a:rPr lang="en-US" sz="2800" dirty="0"/>
              <a:t>– </a:t>
            </a:r>
            <a:r>
              <a:rPr lang="ru-RU" sz="2800" dirty="0"/>
              <a:t>«печки», от которой будем плясать </a:t>
            </a:r>
          </a:p>
        </p:txBody>
      </p:sp>
      <p:pic>
        <p:nvPicPr>
          <p:cNvPr id="6" name="Рисунок 5" descr="Улыбающееся лицо без заливки">
            <a:extLst>
              <a:ext uri="{FF2B5EF4-FFF2-40B4-BE49-F238E27FC236}">
                <a16:creationId xmlns:a16="http://schemas.microsoft.com/office/drawing/2014/main" id="{BC740288-405A-44B7-9B9F-31E257C43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6323" y="3315749"/>
            <a:ext cx="485163" cy="48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71441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412</TotalTime>
  <Words>526</Words>
  <Application>Microsoft Office PowerPoint</Application>
  <PresentationFormat>Широкоэкранный</PresentationFormat>
  <Paragraphs>89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Wingdings</vt:lpstr>
      <vt:lpstr>Wingdings 3</vt:lpstr>
      <vt:lpstr>Сектор</vt:lpstr>
      <vt:lpstr>Распознавание эмоций на фото и видео</vt:lpstr>
      <vt:lpstr>Немного о себе</vt:lpstr>
      <vt:lpstr>ЗАЧЕМ я начал обучение?   Чему я научился?</vt:lpstr>
      <vt:lpstr>Проектное задание</vt:lpstr>
      <vt:lpstr>Исходные данные</vt:lpstr>
      <vt:lpstr>Критерий оценки № 1</vt:lpstr>
      <vt:lpstr>Критерий оценки № 2</vt:lpstr>
      <vt:lpstr>Реализация проекта</vt:lpstr>
      <vt:lpstr>Этап 1</vt:lpstr>
      <vt:lpstr>Что было сделано</vt:lpstr>
      <vt:lpstr>Результат</vt:lpstr>
      <vt:lpstr>Этап 2</vt:lpstr>
      <vt:lpstr>Что было сделано</vt:lpstr>
      <vt:lpstr>Результат</vt:lpstr>
      <vt:lpstr>Лучшая модель:</vt:lpstr>
      <vt:lpstr>Эксперимент 1</vt:lpstr>
      <vt:lpstr>Результат</vt:lpstr>
      <vt:lpstr>Вывод</vt:lpstr>
      <vt:lpstr>Эксперимент 2</vt:lpstr>
      <vt:lpstr>Результат</vt:lpstr>
      <vt:lpstr>Вывод</vt:lpstr>
      <vt:lpstr>Дополнительная задача</vt:lpstr>
      <vt:lpstr>Что было сделано</vt:lpstr>
      <vt:lpstr>Результат</vt:lpstr>
      <vt:lpstr>Вывод</vt:lpstr>
      <vt:lpstr>Использование полученных моделей</vt:lpstr>
      <vt:lpstr>Результат работы для фото</vt:lpstr>
      <vt:lpstr>Результат работы для видео</vt:lpstr>
      <vt:lpstr>Результат работы для web-камеры</vt:lpstr>
      <vt:lpstr>Итоговый вывод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Распознавание эмоций</dc:title>
  <dc:creator>Michael</dc:creator>
  <cp:lastModifiedBy>Michael</cp:lastModifiedBy>
  <cp:revision>26</cp:revision>
  <dcterms:created xsi:type="dcterms:W3CDTF">2023-06-15T19:43:25Z</dcterms:created>
  <dcterms:modified xsi:type="dcterms:W3CDTF">2023-06-16T02:35:31Z</dcterms:modified>
</cp:coreProperties>
</file>